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7" r:id="rId2"/>
    <p:sldId id="261" r:id="rId3"/>
    <p:sldId id="259" r:id="rId4"/>
    <p:sldId id="12070" r:id="rId5"/>
    <p:sldId id="12065" r:id="rId6"/>
    <p:sldId id="12066" r:id="rId7"/>
    <p:sldId id="12063" r:id="rId8"/>
    <p:sldId id="12064" r:id="rId9"/>
    <p:sldId id="12069" r:id="rId10"/>
    <p:sldId id="12084" r:id="rId11"/>
    <p:sldId id="12067" r:id="rId12"/>
    <p:sldId id="12068" r:id="rId13"/>
    <p:sldId id="12076" r:id="rId14"/>
    <p:sldId id="12071" r:id="rId15"/>
    <p:sldId id="12072" r:id="rId16"/>
    <p:sldId id="12074" r:id="rId17"/>
    <p:sldId id="12073" r:id="rId18"/>
    <p:sldId id="12075" r:id="rId19"/>
    <p:sldId id="12077" r:id="rId20"/>
    <p:sldId id="12082" r:id="rId21"/>
    <p:sldId id="12078" r:id="rId22"/>
    <p:sldId id="12081" r:id="rId23"/>
    <p:sldId id="12079" r:id="rId24"/>
    <p:sldId id="12080" r:id="rId25"/>
    <p:sldId id="12083" r:id="rId26"/>
    <p:sldId id="120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94221" autoAdjust="0"/>
  </p:normalViewPr>
  <p:slideViewPr>
    <p:cSldViewPr snapToGrid="0" snapToObjects="1">
      <p:cViewPr varScale="1">
        <p:scale>
          <a:sx n="81" d="100"/>
          <a:sy n="81" d="100"/>
        </p:scale>
        <p:origin x="782" y="53"/>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8/15/2023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My presentation will follow this outline: introduction and background information, </a:t>
            </a:r>
            <a:r>
              <a:rPr lang="en-US" altLang="zh-CN" sz="1200" b="0" i="0" dirty="0">
                <a:solidFill>
                  <a:srgbClr val="D1D5DB"/>
                </a:solidFill>
                <a:effectLst/>
                <a:latin typeface="Söhne"/>
              </a:rPr>
              <a:t>including the </a:t>
            </a:r>
            <a:r>
              <a:rPr lang="en-US" sz="1200" b="0" i="0" dirty="0">
                <a:solidFill>
                  <a:srgbClr val="D1D5DB"/>
                </a:solidFill>
                <a:effectLst/>
                <a:latin typeface="Söhne"/>
              </a:rPr>
              <a:t>research gaps and objectives, the proposed methodologies and preliminary results and discussions, and future research directions.</a:t>
            </a:r>
            <a:endParaRPr lang="en-SG"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191550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08572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113317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8/15/2023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mailto:chen1470@e.ntu.edu.sg" TargetMode="External"/><Relationship Id="rId7" Type="http://schemas.openxmlformats.org/officeDocument/2006/relationships/image" Target="../media/image40.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g"/></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notesSlide" Target="../notesSlides/notesSlide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4" name="Picture 3" descr="A graph of datas with different colored bars&#10;&#10;Description automatically generated with medium confidence">
            <a:extLst>
              <a:ext uri="{FF2B5EF4-FFF2-40B4-BE49-F238E27FC236}">
                <a16:creationId xmlns:a16="http://schemas.microsoft.com/office/drawing/2014/main" id="{82C26535-0C37-4801-1D9A-DBEDFA51E03E}"/>
              </a:ext>
            </a:extLst>
          </p:cNvPr>
          <p:cNvPicPr>
            <a:picLocks noChangeAspect="1"/>
          </p:cNvPicPr>
          <p:nvPr/>
        </p:nvPicPr>
        <p:blipFill>
          <a:blip r:embed="rId2"/>
          <a:stretch>
            <a:fillRect/>
          </a:stretch>
        </p:blipFill>
        <p:spPr>
          <a:xfrm>
            <a:off x="1423094" y="1008668"/>
            <a:ext cx="4946328" cy="4239710"/>
          </a:xfrm>
          <a:prstGeom prst="rect">
            <a:avLst/>
          </a:prstGeom>
        </p:spPr>
      </p:pic>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3"/>
          <a:stretch>
            <a:fillRect/>
          </a:stretch>
        </p:blipFill>
        <p:spPr>
          <a:xfrm>
            <a:off x="7305773" y="136525"/>
            <a:ext cx="3925043" cy="3364322"/>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4"/>
          <a:stretch>
            <a:fillRect/>
          </a:stretch>
        </p:blipFill>
        <p:spPr>
          <a:xfrm>
            <a:off x="6663828" y="3159459"/>
            <a:ext cx="4566988" cy="3196891"/>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363672"/>
            <a:ext cx="4211449"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This means there could be a </a:t>
            </a:r>
            <a:r>
              <a:rPr lang="en-US" altLang="zh-CN" dirty="0">
                <a:solidFill>
                  <a:srgbClr val="FF0000"/>
                </a:solidFill>
                <a:ea typeface="宋体" panose="02010600030101010101" pitchFamily="2" charset="-122"/>
                <a:cs typeface="Arial" panose="020B0604020202020204" pitchFamily="34" charset="0"/>
              </a:rPr>
              <a:t>distribution shift.</a:t>
            </a:r>
          </a:p>
        </p:txBody>
      </p:sp>
    </p:spTree>
    <p:extLst>
      <p:ext uri="{BB962C8B-B14F-4D97-AF65-F5344CB8AC3E}">
        <p14:creationId xmlns:p14="http://schemas.microsoft.com/office/powerpoint/2010/main" val="379831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797491" y="820617"/>
            <a:ext cx="9723894" cy="5078313"/>
          </a:xfrm>
          <a:prstGeom prst="rect">
            <a:avLst/>
          </a:prstGeom>
          <a:noFill/>
        </p:spPr>
        <p:txBody>
          <a:bodyPr wrap="square" rtlCol="0" anchor="t">
            <a:spAutoFit/>
          </a:bodyPr>
          <a:lstStyle/>
          <a:p>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etc</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Design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Metrics</a:t>
            </a:r>
            <a:r>
              <a:rPr lang="en-US" altLang="zh-CN" dirty="0">
                <a:ea typeface="宋体" panose="02010600030101010101" pitchFamily="2" charset="-122"/>
                <a:cs typeface="Arial" panose="020B0604020202020204" pitchFamily="34" charset="0"/>
              </a:rPr>
              <a:t>: While these metrics (</a:t>
            </a:r>
            <a:r>
              <a:rPr lang="en-US" altLang="zh-CN" b="1" dirty="0">
                <a:solidFill>
                  <a:srgbClr val="FF0000"/>
                </a:solidFill>
                <a:ea typeface="宋体" panose="02010600030101010101" pitchFamily="2" charset="-122"/>
                <a:cs typeface="Arial" panose="020B0604020202020204" pitchFamily="34" charset="0"/>
              </a:rPr>
              <a:t>likes, comments, views</a:t>
            </a:r>
            <a:r>
              <a:rPr lang="en-US" altLang="zh-CN" dirty="0">
                <a:ea typeface="宋体" panose="02010600030101010101" pitchFamily="2" charset="-122"/>
                <a:cs typeface="Arial" panose="020B0604020202020204" pitchFamily="34" charset="0"/>
              </a:rPr>
              <a:t>) might not directly influence the material, they might </a:t>
            </a:r>
            <a:r>
              <a:rPr lang="en-US" altLang="zh-CN" i="1" u="sng" dirty="0">
                <a:ea typeface="宋体" panose="02010600030101010101" pitchFamily="2" charset="-122"/>
                <a:cs typeface="Arial" panose="020B0604020202020204" pitchFamily="34" charset="0"/>
              </a:rPr>
              <a:t>correlate with certain material choices (</a:t>
            </a:r>
            <a:r>
              <a:rPr lang="en-US" altLang="zh-CN" b="1" i="1" u="sng" dirty="0">
                <a:solidFill>
                  <a:srgbClr val="FF0000"/>
                </a:solidFill>
                <a:ea typeface="宋体" panose="02010600030101010101" pitchFamily="2" charset="-122"/>
                <a:cs typeface="Arial" panose="020B0604020202020204" pitchFamily="34" charset="0"/>
              </a:rPr>
              <a:t>popularity</a:t>
            </a:r>
            <a:r>
              <a:rPr lang="en-US" altLang="zh-CN" i="1" u="sng" dirty="0">
                <a:ea typeface="宋体" panose="02010600030101010101" pitchFamily="2" charset="-122"/>
                <a:cs typeface="Arial" panose="020B0604020202020204" pitchFamily="34" charset="0"/>
              </a:rPr>
              <a:t>) </a:t>
            </a:r>
            <a:r>
              <a:rPr lang="en-US" altLang="zh-CN" dirty="0">
                <a:ea typeface="宋体" panose="02010600030101010101" pitchFamily="2" charset="-122"/>
                <a:cs typeface="Arial" panose="020B0604020202020204" pitchFamily="34" charset="0"/>
              </a:rPr>
              <a:t>if </a:t>
            </a:r>
            <a:r>
              <a:rPr lang="en-US" altLang="zh-CN" b="1" dirty="0">
                <a:ea typeface="宋体" panose="02010600030101010101" pitchFamily="2" charset="-122"/>
                <a:cs typeface="Arial" panose="020B0604020202020204" pitchFamily="34" charset="0"/>
              </a:rPr>
              <a:t>popular</a:t>
            </a:r>
            <a:r>
              <a:rPr lang="en-US" altLang="zh-CN" dirty="0">
                <a:ea typeface="宋体" panose="02010600030101010101" pitchFamily="2" charset="-122"/>
                <a:cs typeface="Arial" panose="020B0604020202020204" pitchFamily="34" charset="0"/>
              </a:rPr>
              <a:t> designs tend to use specific materials.</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793602"/>
            <a:ext cx="9292368" cy="460136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1070032"/>
            <a:ext cx="8898033" cy="4247317"/>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etc.,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36998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156065" cy="3170099"/>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524315"/>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rather than Pearson correlation matrix to evaluate the feature correlation</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10" name="Picture 9" descr="A colorful squares with black text&#10;&#10;Description automatically generated">
            <a:extLst>
              <a:ext uri="{FF2B5EF4-FFF2-40B4-BE49-F238E27FC236}">
                <a16:creationId xmlns:a16="http://schemas.microsoft.com/office/drawing/2014/main" id="{DE658366-4AC4-E781-1472-0D05929806C4}"/>
              </a:ext>
            </a:extLst>
          </p:cNvPr>
          <p:cNvPicPr>
            <a:picLocks noChangeAspect="1"/>
          </p:cNvPicPr>
          <p:nvPr/>
        </p:nvPicPr>
        <p:blipFill rotWithShape="1">
          <a:blip r:embed="rId3"/>
          <a:srcRect r="2426"/>
          <a:stretch/>
        </p:blipFill>
        <p:spPr>
          <a:xfrm>
            <a:off x="1279263" y="328294"/>
            <a:ext cx="7018796" cy="5994400"/>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1"/>
            <a:ext cx="3718124" cy="207645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Pearson’s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1754326"/>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Inspect the </a:t>
            </a:r>
            <a:r>
              <a:rPr lang="en-US" b="1" dirty="0">
                <a:solidFill>
                  <a:srgbClr val="FF0000"/>
                </a:solidFill>
                <a:latin typeface="Söhne"/>
              </a:rPr>
              <a:t>linear relationship </a:t>
            </a:r>
            <a:r>
              <a:rPr lang="en-US" dirty="0">
                <a:latin typeface="Söhne"/>
              </a:rPr>
              <a:t>between the features, and the target.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We can see that most of these features does not have strong influence on the target output.</a:t>
            </a:r>
            <a:endParaRPr lang="en-US" altLang="zh-CN" dirty="0">
              <a:ea typeface="宋体" panose="02010600030101010101" pitchFamily="2" charset="-122"/>
              <a:cs typeface="Arial" panose="020B0604020202020204" pitchFamily="34" charset="0"/>
            </a:endParaRPr>
          </a:p>
        </p:txBody>
      </p:sp>
      <p:pic>
        <p:nvPicPr>
          <p:cNvPr id="10" name="Picture 9" descr="A chart with different colored squares&#10;&#10;Description automatically generated">
            <a:extLst>
              <a:ext uri="{FF2B5EF4-FFF2-40B4-BE49-F238E27FC236}">
                <a16:creationId xmlns:a16="http://schemas.microsoft.com/office/drawing/2014/main" id="{AE523985-E61A-946A-85E6-B1F4F7FAEF1B}"/>
              </a:ext>
            </a:extLst>
          </p:cNvPr>
          <p:cNvPicPr>
            <a:picLocks noChangeAspect="1"/>
          </p:cNvPicPr>
          <p:nvPr/>
        </p:nvPicPr>
        <p:blipFill rotWithShape="1">
          <a:blip r:embed="rId3"/>
          <a:srcRect r="3768"/>
          <a:stretch/>
        </p:blipFill>
        <p:spPr>
          <a:xfrm>
            <a:off x="1534161" y="435818"/>
            <a:ext cx="6746240" cy="5842000"/>
          </a:xfrm>
          <a:prstGeom prst="rect">
            <a:avLst/>
          </a:prstGeom>
        </p:spPr>
      </p:pic>
    </p:spTree>
    <p:extLst>
      <p:ext uri="{BB962C8B-B14F-4D97-AF65-F5344CB8AC3E}">
        <p14:creationId xmlns:p14="http://schemas.microsoft.com/office/powerpoint/2010/main" val="29840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084698" y="1121766"/>
            <a:ext cx="3690742" cy="3186073"/>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084698" y="1336993"/>
            <a:ext cx="3375782" cy="2585323"/>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0.08</a:t>
            </a:r>
            <a:r>
              <a:rPr lang="en-US" altLang="zh-CN" dirty="0">
                <a:ea typeface="宋体" panose="02010600030101010101" pitchFamily="2" charset="-122"/>
                <a:cs typeface="Arial" panose="020B0604020202020204" pitchFamily="34" charset="0"/>
              </a:rPr>
              <a:t>, which is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endParaRPr lang="en-US" altLang="zh-CN" dirty="0">
              <a:ea typeface="宋体" panose="02010600030101010101" pitchFamily="2" charset="-122"/>
              <a:cs typeface="Arial" panose="020B0604020202020204" pitchFamily="34" charset="0"/>
            </a:endParaRPr>
          </a:p>
        </p:txBody>
      </p:sp>
      <p:pic>
        <p:nvPicPr>
          <p:cNvPr id="10" name="Picture 9" descr="A graph of different colored bars&#10;&#10;Description automatically generated">
            <a:extLst>
              <a:ext uri="{FF2B5EF4-FFF2-40B4-BE49-F238E27FC236}">
                <a16:creationId xmlns:a16="http://schemas.microsoft.com/office/drawing/2014/main" id="{79B28B25-BE59-0FBA-1B65-E7AE0D1B1D57}"/>
              </a:ext>
            </a:extLst>
          </p:cNvPr>
          <p:cNvPicPr>
            <a:picLocks noChangeAspect="1"/>
          </p:cNvPicPr>
          <p:nvPr/>
        </p:nvPicPr>
        <p:blipFill>
          <a:blip r:embed="rId3"/>
          <a:stretch>
            <a:fillRect/>
          </a:stretch>
        </p:blipFill>
        <p:spPr>
          <a:xfrm>
            <a:off x="1446589" y="756914"/>
            <a:ext cx="6590460" cy="4942846"/>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6977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17</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4308872"/>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linear models (like linear regression) may not perform well </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18</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19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906322"/>
            <a:ext cx="8237537" cy="338287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1079516"/>
            <a:ext cx="7037433" cy="261610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Selected models: RF, DT, KNN, Logistic Regression</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5-fold cross-validation for hyperparameter tuning</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RandomSearchCV, GridSearchCV</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hyperparameter is used to train the model on the training set</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The trained model is used to make inference on the testing set.</a:t>
            </a:r>
          </a:p>
        </p:txBody>
      </p:sp>
    </p:spTree>
    <p:extLst>
      <p:ext uri="{BB962C8B-B14F-4D97-AF65-F5344CB8AC3E}">
        <p14:creationId xmlns:p14="http://schemas.microsoft.com/office/powerpoint/2010/main" val="3333939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Advanced Remanufacturing and Technology Centre (ARTC), A*STAR, Singapore </a:t>
            </a:r>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3" name="Picture 62" descr="A picture containing text">
            <a:extLst>
              <a:ext uri="{FF2B5EF4-FFF2-40B4-BE49-F238E27FC236}">
                <a16:creationId xmlns:a16="http://schemas.microsoft.com/office/drawing/2014/main" id="{B4BE08CF-C29E-DF8B-23B1-D13C4097C75B}"/>
              </a:ext>
            </a:extLst>
          </p:cNvPr>
          <p:cNvPicPr>
            <a:picLocks noChangeAspect="1"/>
          </p:cNvPicPr>
          <p:nvPr/>
        </p:nvPicPr>
        <p:blipFill>
          <a:blip r:embed="rId4"/>
          <a:stretch>
            <a:fillRect/>
          </a:stretch>
        </p:blipFill>
        <p:spPr>
          <a:xfrm>
            <a:off x="1524000" y="4557166"/>
            <a:ext cx="3202920" cy="1176660"/>
          </a:xfrm>
          <a:prstGeom prst="rect">
            <a:avLst/>
          </a:prstGeom>
        </p:spPr>
      </p:pic>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5"/>
          <a:stretch>
            <a:fillRect/>
          </a:stretch>
        </p:blipFill>
        <p:spPr>
          <a:xfrm>
            <a:off x="5122998" y="4697833"/>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6" name="Picture 5" descr="A graph of a model&#10;&#10;Description automatically generated with medium confidence">
            <a:extLst>
              <a:ext uri="{FF2B5EF4-FFF2-40B4-BE49-F238E27FC236}">
                <a16:creationId xmlns:a16="http://schemas.microsoft.com/office/drawing/2014/main" id="{17658A32-ABE1-7177-0554-E335917440A9}"/>
              </a:ext>
            </a:extLst>
          </p:cNvPr>
          <p:cNvPicPr>
            <a:picLocks noChangeAspect="1"/>
          </p:cNvPicPr>
          <p:nvPr/>
        </p:nvPicPr>
        <p:blipFill>
          <a:blip r:embed="rId2"/>
          <a:stretch>
            <a:fillRect/>
          </a:stretch>
        </p:blipFill>
        <p:spPr>
          <a:xfrm>
            <a:off x="1277817" y="874455"/>
            <a:ext cx="6196227" cy="3872643"/>
          </a:xfrm>
          <a:prstGeom prst="rect">
            <a:avLst/>
          </a:prstGeom>
        </p:spPr>
      </p:pic>
      <p:sp>
        <p:nvSpPr>
          <p:cNvPr id="7" name="矩形: 圆角 19">
            <a:extLst>
              <a:ext uri="{FF2B5EF4-FFF2-40B4-BE49-F238E27FC236}">
                <a16:creationId xmlns:a16="http://schemas.microsoft.com/office/drawing/2014/main" id="{BFFFF74F-73B2-1238-1EB6-F9C5B6B21387}"/>
              </a:ext>
            </a:extLst>
          </p:cNvPr>
          <p:cNvSpPr/>
          <p:nvPr/>
        </p:nvSpPr>
        <p:spPr>
          <a:xfrm>
            <a:off x="7542933" y="756255"/>
            <a:ext cx="4324811" cy="2672745"/>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611820" y="906322"/>
            <a:ext cx="4187035"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performance on the validation set was achieved by the </a:t>
            </a:r>
            <a:r>
              <a:rPr lang="en-US" altLang="zh-CN" sz="2000" b="1" dirty="0">
                <a:solidFill>
                  <a:srgbClr val="FF0000"/>
                </a:solidFill>
                <a:ea typeface="宋体" panose="02010600030101010101" pitchFamily="2" charset="-122"/>
                <a:cs typeface="Arial" panose="020B0604020202020204" pitchFamily="34" charset="0"/>
              </a:rPr>
              <a:t>Random Forrest </a:t>
            </a:r>
            <a:r>
              <a:rPr lang="en-US" altLang="zh-CN" sz="2000" dirty="0">
                <a:ea typeface="宋体" panose="02010600030101010101" pitchFamily="2" charset="-122"/>
                <a:cs typeface="Arial" panose="020B0604020202020204" pitchFamily="34" charset="0"/>
              </a:rPr>
              <a:t>Classifier (~84%).</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RF also has the highest AUC score</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3" name="Picture 12" descr="A graph of a graph showing different types of performance&#10;&#10;Description automatically generated with medium confidence">
            <a:extLst>
              <a:ext uri="{FF2B5EF4-FFF2-40B4-BE49-F238E27FC236}">
                <a16:creationId xmlns:a16="http://schemas.microsoft.com/office/drawing/2014/main" id="{2D9B5F6C-0895-3226-D718-74A5769FDE2E}"/>
              </a:ext>
            </a:extLst>
          </p:cNvPr>
          <p:cNvPicPr>
            <a:picLocks noChangeAspect="1"/>
          </p:cNvPicPr>
          <p:nvPr/>
        </p:nvPicPr>
        <p:blipFill>
          <a:blip r:embed="rId3"/>
          <a:stretch>
            <a:fillRect/>
          </a:stretch>
        </p:blipFill>
        <p:spPr>
          <a:xfrm>
            <a:off x="7542933" y="3547198"/>
            <a:ext cx="4480453" cy="2800283"/>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5" name="Picture 4" descr="A chart of different metal materials&#10;&#10;Description automatically generated with medium confidence">
            <a:extLst>
              <a:ext uri="{FF2B5EF4-FFF2-40B4-BE49-F238E27FC236}">
                <a16:creationId xmlns:a16="http://schemas.microsoft.com/office/drawing/2014/main" id="{5387558C-2087-23B2-FA49-70C1A253F90B}"/>
              </a:ext>
            </a:extLst>
          </p:cNvPr>
          <p:cNvPicPr>
            <a:picLocks noChangeAspect="1"/>
          </p:cNvPicPr>
          <p:nvPr/>
        </p:nvPicPr>
        <p:blipFill rotWithShape="1">
          <a:blip r:embed="rId2"/>
          <a:srcRect t="9286" b="10715"/>
          <a:stretch/>
        </p:blipFill>
        <p:spPr>
          <a:xfrm>
            <a:off x="1275077" y="1497194"/>
            <a:ext cx="4820923" cy="3856731"/>
          </a:xfrm>
          <a:prstGeom prst="rect">
            <a:avLst/>
          </a:prstGeom>
        </p:spPr>
      </p:pic>
      <p:sp>
        <p:nvSpPr>
          <p:cNvPr id="8" name="TextBox 7">
            <a:extLst>
              <a:ext uri="{FF2B5EF4-FFF2-40B4-BE49-F238E27FC236}">
                <a16:creationId xmlns:a16="http://schemas.microsoft.com/office/drawing/2014/main" id="{2D94147D-700E-6286-22E5-58917407947D}"/>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 84%</a:t>
            </a:r>
          </a:p>
        </p:txBody>
      </p:sp>
      <p:sp>
        <p:nvSpPr>
          <p:cNvPr id="9" name="TextBox 8">
            <a:extLst>
              <a:ext uri="{FF2B5EF4-FFF2-40B4-BE49-F238E27FC236}">
                <a16:creationId xmlns:a16="http://schemas.microsoft.com/office/drawing/2014/main" id="{06DBA995-D427-BD0A-505B-54F630A82E0E}"/>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pic>
        <p:nvPicPr>
          <p:cNvPr id="11" name="Picture 10" descr="A blue and white chart with black text&#10;&#10;Description automatically generated">
            <a:extLst>
              <a:ext uri="{FF2B5EF4-FFF2-40B4-BE49-F238E27FC236}">
                <a16:creationId xmlns:a16="http://schemas.microsoft.com/office/drawing/2014/main" id="{550A474A-C278-0D03-11BF-067B29BE111A}"/>
              </a:ext>
            </a:extLst>
          </p:cNvPr>
          <p:cNvPicPr>
            <a:picLocks noChangeAspect="1"/>
          </p:cNvPicPr>
          <p:nvPr/>
        </p:nvPicPr>
        <p:blipFill rotWithShape="1">
          <a:blip r:embed="rId3"/>
          <a:srcRect t="7752" b="9902"/>
          <a:stretch/>
        </p:blipFill>
        <p:spPr>
          <a:xfrm>
            <a:off x="6369422" y="1543050"/>
            <a:ext cx="4729480" cy="3894518"/>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of different metal materials&#10;&#10;Description automatically generated with medium confidence">
            <a:extLst>
              <a:ext uri="{FF2B5EF4-FFF2-40B4-BE49-F238E27FC236}">
                <a16:creationId xmlns:a16="http://schemas.microsoft.com/office/drawing/2014/main" id="{C28FCE0C-1626-0F93-F93E-77061F2B7B8E}"/>
              </a:ext>
            </a:extLst>
          </p:cNvPr>
          <p:cNvPicPr>
            <a:picLocks noChangeAspect="1"/>
          </p:cNvPicPr>
          <p:nvPr/>
        </p:nvPicPr>
        <p:blipFill rotWithShape="1">
          <a:blip r:embed="rId2"/>
          <a:srcRect t="6706" b="9910"/>
          <a:stretch/>
        </p:blipFill>
        <p:spPr>
          <a:xfrm>
            <a:off x="6096000" y="470380"/>
            <a:ext cx="3489996" cy="2910086"/>
          </a:xfrm>
          <a:prstGeom prst="rect">
            <a:avLst/>
          </a:prstGeom>
        </p:spPr>
      </p:pic>
      <p:pic>
        <p:nvPicPr>
          <p:cNvPr id="4" name="Picture 3" descr="A graph of different metal materials&#10;&#10;Description automatically generated with medium confidence">
            <a:extLst>
              <a:ext uri="{FF2B5EF4-FFF2-40B4-BE49-F238E27FC236}">
                <a16:creationId xmlns:a16="http://schemas.microsoft.com/office/drawing/2014/main" id="{01AC06DF-8F76-49F5-512E-E3D0BA1FF85B}"/>
              </a:ext>
            </a:extLst>
          </p:cNvPr>
          <p:cNvPicPr>
            <a:picLocks noChangeAspect="1"/>
          </p:cNvPicPr>
          <p:nvPr/>
        </p:nvPicPr>
        <p:blipFill rotWithShape="1">
          <a:blip r:embed="rId3"/>
          <a:srcRect t="8739" b="11474"/>
          <a:stretch/>
        </p:blipFill>
        <p:spPr>
          <a:xfrm>
            <a:off x="1363008" y="1530062"/>
            <a:ext cx="4072498" cy="3249327"/>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6" name="TextBox 5">
            <a:extLst>
              <a:ext uri="{FF2B5EF4-FFF2-40B4-BE49-F238E27FC236}">
                <a16:creationId xmlns:a16="http://schemas.microsoft.com/office/drawing/2014/main" id="{518A9D64-0971-D083-63BD-3F40902F722A}"/>
              </a:ext>
            </a:extLst>
          </p:cNvPr>
          <p:cNvSpPr txBox="1"/>
          <p:nvPr/>
        </p:nvSpPr>
        <p:spPr>
          <a:xfrm>
            <a:off x="1401183" y="1160730"/>
            <a:ext cx="4450078" cy="369332"/>
          </a:xfrm>
          <a:prstGeom prst="rect">
            <a:avLst/>
          </a:prstGeom>
          <a:noFill/>
        </p:spPr>
        <p:txBody>
          <a:bodyPr wrap="square" rtlCol="0">
            <a:spAutoFit/>
          </a:bodyPr>
          <a:lstStyle/>
          <a:p>
            <a:pPr algn="ctr"/>
            <a:r>
              <a:rPr lang="en-SG" b="1" dirty="0"/>
              <a:t>KNN – Validation score: 68.9%</a:t>
            </a:r>
          </a:p>
        </p:txBody>
      </p:sp>
      <p:sp>
        <p:nvSpPr>
          <p:cNvPr id="10" name="TextBox 9">
            <a:extLst>
              <a:ext uri="{FF2B5EF4-FFF2-40B4-BE49-F238E27FC236}">
                <a16:creationId xmlns:a16="http://schemas.microsoft.com/office/drawing/2014/main" id="{A121B1A3-8DB1-48A3-6E6E-F1029C5BF497}"/>
              </a:ext>
            </a:extLst>
          </p:cNvPr>
          <p:cNvSpPr txBox="1"/>
          <p:nvPr/>
        </p:nvSpPr>
        <p:spPr>
          <a:xfrm>
            <a:off x="5791871" y="165341"/>
            <a:ext cx="4450078" cy="369332"/>
          </a:xfrm>
          <a:prstGeom prst="rect">
            <a:avLst/>
          </a:prstGeom>
          <a:noFill/>
        </p:spPr>
        <p:txBody>
          <a:bodyPr wrap="square" rtlCol="0">
            <a:spAutoFit/>
          </a:bodyPr>
          <a:lstStyle/>
          <a:p>
            <a:pPr algn="ctr"/>
            <a:r>
              <a:rPr lang="en-SG" b="1" dirty="0"/>
              <a:t>Adaboost – Validation score: 40%</a:t>
            </a:r>
          </a:p>
        </p:txBody>
      </p:sp>
      <p:pic>
        <p:nvPicPr>
          <p:cNvPr id="12" name="Picture 11" descr="A blue and white chart with white text&#10;&#10;Description automatically generated">
            <a:extLst>
              <a:ext uri="{FF2B5EF4-FFF2-40B4-BE49-F238E27FC236}">
                <a16:creationId xmlns:a16="http://schemas.microsoft.com/office/drawing/2014/main" id="{59822210-79CA-E5C9-719B-A77476CB3807}"/>
              </a:ext>
            </a:extLst>
          </p:cNvPr>
          <p:cNvPicPr>
            <a:picLocks noChangeAspect="1"/>
          </p:cNvPicPr>
          <p:nvPr/>
        </p:nvPicPr>
        <p:blipFill rotWithShape="1">
          <a:blip r:embed="rId4"/>
          <a:srcRect t="9185" b="8470"/>
          <a:stretch/>
        </p:blipFill>
        <p:spPr>
          <a:xfrm>
            <a:off x="6503308" y="3870171"/>
            <a:ext cx="3027203" cy="2492752"/>
          </a:xfrm>
          <a:prstGeom prst="rect">
            <a:avLst/>
          </a:prstGeom>
        </p:spPr>
      </p:pic>
      <p:sp>
        <p:nvSpPr>
          <p:cNvPr id="13" name="TextBox 12">
            <a:extLst>
              <a:ext uri="{FF2B5EF4-FFF2-40B4-BE49-F238E27FC236}">
                <a16:creationId xmlns:a16="http://schemas.microsoft.com/office/drawing/2014/main" id="{2357D2F0-865B-B986-514A-6A8F436D82B8}"/>
              </a:ext>
            </a:extLst>
          </p:cNvPr>
          <p:cNvSpPr txBox="1"/>
          <p:nvPr/>
        </p:nvSpPr>
        <p:spPr>
          <a:xfrm>
            <a:off x="6088379" y="3500839"/>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812771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pic>
        <p:nvPicPr>
          <p:cNvPr id="6" name="Picture 5" descr="A graph with a line and a black line&#10;&#10;Description automatically generated with medium confidence">
            <a:extLst>
              <a:ext uri="{FF2B5EF4-FFF2-40B4-BE49-F238E27FC236}">
                <a16:creationId xmlns:a16="http://schemas.microsoft.com/office/drawing/2014/main" id="{F94C380F-DC86-9ADE-1C9A-1A8E46B088B2}"/>
              </a:ext>
            </a:extLst>
          </p:cNvPr>
          <p:cNvPicPr>
            <a:picLocks noChangeAspect="1"/>
          </p:cNvPicPr>
          <p:nvPr/>
        </p:nvPicPr>
        <p:blipFill>
          <a:blip r:embed="rId2"/>
          <a:stretch>
            <a:fillRect/>
          </a:stretch>
        </p:blipFill>
        <p:spPr>
          <a:xfrm>
            <a:off x="1416109" y="1427476"/>
            <a:ext cx="5389398" cy="4042050"/>
          </a:xfrm>
          <a:prstGeom prst="rect">
            <a:avLst/>
          </a:prstGeom>
        </p:spPr>
      </p:pic>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84%</a:t>
            </a:r>
          </a:p>
        </p:txBody>
      </p:sp>
      <p:pic>
        <p:nvPicPr>
          <p:cNvPr id="12" name="Picture 11" descr="A graph with a line and a black line&#10;&#10;Description automatically generated with medium confidence">
            <a:extLst>
              <a:ext uri="{FF2B5EF4-FFF2-40B4-BE49-F238E27FC236}">
                <a16:creationId xmlns:a16="http://schemas.microsoft.com/office/drawing/2014/main" id="{CCC8AF79-A17E-AEB1-2270-C3CA5E257097}"/>
              </a:ext>
            </a:extLst>
          </p:cNvPr>
          <p:cNvPicPr>
            <a:picLocks noChangeAspect="1"/>
          </p:cNvPicPr>
          <p:nvPr/>
        </p:nvPicPr>
        <p:blipFill>
          <a:blip r:embed="rId3"/>
          <a:stretch>
            <a:fillRect/>
          </a:stretch>
        </p:blipFill>
        <p:spPr>
          <a:xfrm>
            <a:off x="6622627" y="1490159"/>
            <a:ext cx="5222243" cy="3916683"/>
          </a:xfrm>
          <a:prstGeom prst="rect">
            <a:avLst/>
          </a:prstGeom>
        </p:spPr>
      </p:pic>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spTree>
    <p:extLst>
      <p:ext uri="{BB962C8B-B14F-4D97-AF65-F5344CB8AC3E}">
        <p14:creationId xmlns:p14="http://schemas.microsoft.com/office/powerpoint/2010/main" val="281842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24</a:t>
            </a:fld>
            <a:endParaRPr lang="en-US" dirty="0"/>
          </a:p>
        </p:txBody>
      </p:sp>
      <p:pic>
        <p:nvPicPr>
          <p:cNvPr id="4" name="Picture 3" descr="A graph of a positive rate&#10;&#10;Description automatically generated">
            <a:extLst>
              <a:ext uri="{FF2B5EF4-FFF2-40B4-BE49-F238E27FC236}">
                <a16:creationId xmlns:a16="http://schemas.microsoft.com/office/drawing/2014/main" id="{7F14BFCE-A247-C334-06D3-1E250D8D6563}"/>
              </a:ext>
            </a:extLst>
          </p:cNvPr>
          <p:cNvPicPr>
            <a:picLocks noChangeAspect="1"/>
          </p:cNvPicPr>
          <p:nvPr/>
        </p:nvPicPr>
        <p:blipFill>
          <a:blip r:embed="rId2"/>
          <a:stretch>
            <a:fillRect/>
          </a:stretch>
        </p:blipFill>
        <p:spPr>
          <a:xfrm>
            <a:off x="3626222" y="3613144"/>
            <a:ext cx="3657607" cy="2743206"/>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8580A302-AC93-1756-B575-80FF30DAEE6A}"/>
              </a:ext>
            </a:extLst>
          </p:cNvPr>
          <p:cNvPicPr>
            <a:picLocks noChangeAspect="1"/>
          </p:cNvPicPr>
          <p:nvPr/>
        </p:nvPicPr>
        <p:blipFill>
          <a:blip r:embed="rId3"/>
          <a:stretch>
            <a:fillRect/>
          </a:stretch>
        </p:blipFill>
        <p:spPr>
          <a:xfrm>
            <a:off x="1581146" y="685794"/>
            <a:ext cx="3657607" cy="2743206"/>
          </a:xfrm>
          <a:prstGeom prst="rect">
            <a:avLst/>
          </a:prstGeom>
        </p:spPr>
      </p:pic>
      <p:pic>
        <p:nvPicPr>
          <p:cNvPr id="8" name="Picture 7" descr="A graph with a black line and a black dotted line&#10;&#10;Description automatically generated">
            <a:extLst>
              <a:ext uri="{FF2B5EF4-FFF2-40B4-BE49-F238E27FC236}">
                <a16:creationId xmlns:a16="http://schemas.microsoft.com/office/drawing/2014/main" id="{A0C641E1-9DB9-B854-A14B-46A41A1E07FF}"/>
              </a:ext>
            </a:extLst>
          </p:cNvPr>
          <p:cNvPicPr>
            <a:picLocks noChangeAspect="1"/>
          </p:cNvPicPr>
          <p:nvPr/>
        </p:nvPicPr>
        <p:blipFill>
          <a:blip r:embed="rId4"/>
          <a:stretch>
            <a:fillRect/>
          </a:stretch>
        </p:blipFill>
        <p:spPr>
          <a:xfrm>
            <a:off x="5638796" y="685794"/>
            <a:ext cx="3657607" cy="2743206"/>
          </a:xfrm>
          <a:prstGeom prst="rect">
            <a:avLst/>
          </a:prstGeom>
        </p:spPr>
      </p:pic>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10" name="TextBox 9">
            <a:extLst>
              <a:ext uri="{FF2B5EF4-FFF2-40B4-BE49-F238E27FC236}">
                <a16:creationId xmlns:a16="http://schemas.microsoft.com/office/drawing/2014/main" id="{C40D35E2-219E-CC09-59F5-43A0861A721F}"/>
              </a:ext>
            </a:extLst>
          </p:cNvPr>
          <p:cNvSpPr txBox="1"/>
          <p:nvPr/>
        </p:nvSpPr>
        <p:spPr>
          <a:xfrm>
            <a:off x="5638796" y="506313"/>
            <a:ext cx="4450078" cy="369332"/>
          </a:xfrm>
          <a:prstGeom prst="rect">
            <a:avLst/>
          </a:prstGeom>
          <a:noFill/>
        </p:spPr>
        <p:txBody>
          <a:bodyPr wrap="square" rtlCol="0">
            <a:spAutoFit/>
          </a:bodyPr>
          <a:lstStyle/>
          <a:p>
            <a:pPr algn="ctr"/>
            <a:r>
              <a:rPr lang="en-SG" b="1" dirty="0"/>
              <a:t>KNN – Validation score: 68.9%</a:t>
            </a:r>
          </a:p>
        </p:txBody>
      </p:sp>
      <p:sp>
        <p:nvSpPr>
          <p:cNvPr id="11" name="TextBox 10">
            <a:extLst>
              <a:ext uri="{FF2B5EF4-FFF2-40B4-BE49-F238E27FC236}">
                <a16:creationId xmlns:a16="http://schemas.microsoft.com/office/drawing/2014/main" id="{B6D46F82-151E-54F7-5950-8EC9F71DC67C}"/>
              </a:ext>
            </a:extLst>
          </p:cNvPr>
          <p:cNvSpPr txBox="1"/>
          <p:nvPr/>
        </p:nvSpPr>
        <p:spPr>
          <a:xfrm>
            <a:off x="1198402" y="531674"/>
            <a:ext cx="4450078" cy="369332"/>
          </a:xfrm>
          <a:prstGeom prst="rect">
            <a:avLst/>
          </a:prstGeom>
          <a:noFill/>
        </p:spPr>
        <p:txBody>
          <a:bodyPr wrap="square" rtlCol="0">
            <a:spAutoFit/>
          </a:bodyPr>
          <a:lstStyle/>
          <a:p>
            <a:pPr algn="ctr"/>
            <a:r>
              <a:rPr lang="en-SG" b="1" dirty="0"/>
              <a:t>Adaboost – Validation score: 40%</a:t>
            </a:r>
          </a:p>
        </p:txBody>
      </p:sp>
      <p:sp>
        <p:nvSpPr>
          <p:cNvPr id="12" name="TextBox 11">
            <a:extLst>
              <a:ext uri="{FF2B5EF4-FFF2-40B4-BE49-F238E27FC236}">
                <a16:creationId xmlns:a16="http://schemas.microsoft.com/office/drawing/2014/main" id="{0A089B9B-DB21-20E6-5D7D-D24AD475B081}"/>
              </a:ext>
            </a:extLst>
          </p:cNvPr>
          <p:cNvSpPr txBox="1"/>
          <p:nvPr/>
        </p:nvSpPr>
        <p:spPr>
          <a:xfrm>
            <a:off x="3369975" y="3403117"/>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163397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25</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605698" y="170041"/>
            <a:ext cx="9084297" cy="6186309"/>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buFont typeface="+mj-lt"/>
              <a:buAutoNum type="arabicPeriod"/>
            </a:pPr>
            <a:r>
              <a:rPr lang="en-US" b="1" i="0" dirty="0">
                <a:effectLst/>
                <a:latin typeface="Söhne"/>
              </a:rPr>
              <a:t>Synthetic Data Generation</a:t>
            </a:r>
            <a:r>
              <a:rPr lang="en-US" b="0" i="0" dirty="0">
                <a:effectLst/>
                <a:latin typeface="Söhne"/>
              </a:rPr>
              <a:t>:</a:t>
            </a:r>
          </a:p>
          <a:p>
            <a:pPr lvl="1" algn="l"/>
            <a:r>
              <a:rPr lang="en-US" b="0" i="0" dirty="0">
                <a:effectLst/>
                <a:latin typeface="Söhne"/>
              </a:rPr>
              <a:t>Use techniques like SMOTE (Synthetic Minority Over-sampling Technique) to generate samples that resemble the test set. This works well when you have a good idea of what the test set looks like, especially in terms of class distributions.</a:t>
            </a:r>
          </a:p>
          <a:p>
            <a:pPr algn="l">
              <a:buFont typeface="+mj-lt"/>
              <a:buAutoNum type="arabicPeriod"/>
            </a:pPr>
            <a:r>
              <a:rPr lang="en-US" b="1" i="0" dirty="0">
                <a:effectLst/>
                <a:latin typeface="Söhne"/>
              </a:rPr>
              <a:t>Weighted Loss</a:t>
            </a:r>
            <a:r>
              <a:rPr lang="en-US" b="0" i="0" dirty="0">
                <a:effectLst/>
                <a:latin typeface="Söhne"/>
              </a:rPr>
              <a:t>:</a:t>
            </a:r>
          </a:p>
          <a:p>
            <a:pPr lvl="1" algn="l"/>
            <a:r>
              <a:rPr lang="en-US" b="0" i="0" dirty="0">
                <a:effectLst/>
                <a:latin typeface="Söhne"/>
              </a:rPr>
              <a:t>If you have an idea of how the distribution of the test set differs from the training set, you can use a weighted loss function during training. For instance, if you know a particular class is underrepresented in the training set but is frequent in the test set, you can assign a higher weight to that class during training.</a:t>
            </a:r>
          </a:p>
          <a:p>
            <a:pPr algn="l">
              <a:buFont typeface="+mj-lt"/>
              <a:buAutoNum type="arabicPeriod"/>
            </a:pPr>
            <a:r>
              <a:rPr lang="en-US" b="1" i="0" dirty="0">
                <a:effectLst/>
                <a:latin typeface="Söhne"/>
              </a:rPr>
              <a:t>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Sometimes, ensemble models can be more robust to distribution shifts.</a:t>
            </a:r>
          </a:p>
          <a:p>
            <a:pPr algn="l">
              <a:buFont typeface="+mj-lt"/>
              <a:buAutoNum type="arabicPeriod"/>
            </a:pPr>
            <a:r>
              <a:rPr lang="en-US" b="1" i="0" dirty="0">
                <a:effectLst/>
                <a:latin typeface="Söhne"/>
              </a:rPr>
              <a:t>Regularization</a:t>
            </a:r>
            <a:r>
              <a:rPr lang="en-US" b="0" i="0" dirty="0">
                <a:effectLst/>
                <a:latin typeface="Söhne"/>
              </a:rPr>
              <a:t>:</a:t>
            </a:r>
          </a:p>
          <a:p>
            <a:pPr lvl="1" algn="l"/>
            <a:r>
              <a:rPr lang="en-US" b="0" i="0" dirty="0">
                <a:effectLst/>
                <a:latin typeface="Söhne"/>
              </a:rPr>
              <a:t>Even though you validated on a separate set, adding some regularization might still help. Techniques like dropout, L1/L2 regularization, or early stopping can help make your model more robust.</a:t>
            </a:r>
          </a:p>
        </p:txBody>
      </p:sp>
    </p:spTree>
    <p:extLst>
      <p:ext uri="{BB962C8B-B14F-4D97-AF65-F5344CB8AC3E}">
        <p14:creationId xmlns:p14="http://schemas.microsoft.com/office/powerpoint/2010/main" val="625911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D80E8-9DB6-F546-51C0-C6D3FD6E8770}"/>
              </a:ext>
            </a:extLst>
          </p:cNvPr>
          <p:cNvSpPr>
            <a:spLocks noGrp="1"/>
          </p:cNvSpPr>
          <p:nvPr>
            <p:ph type="sldNum" sz="quarter" idx="12"/>
          </p:nvPr>
        </p:nvSpPr>
        <p:spPr>
          <a:xfrm>
            <a:off x="3793439" y="6415560"/>
            <a:ext cx="2743200" cy="365125"/>
          </a:xfrm>
        </p:spPr>
        <p:txBody>
          <a:bodyPr/>
          <a:lstStyle/>
          <a:p>
            <a:fld id="{BFD2CDEF-EBF7-A24C-97CC-57BDAB189928}" type="slidenum">
              <a:rPr lang="en-US" smtClean="0"/>
              <a:pPr/>
              <a:t>26</a:t>
            </a:fld>
            <a:endParaRPr lang="en-US" dirty="0"/>
          </a:p>
        </p:txBody>
      </p:sp>
      <p:sp>
        <p:nvSpPr>
          <p:cNvPr id="3" name="TextBox 2">
            <a:extLst>
              <a:ext uri="{FF2B5EF4-FFF2-40B4-BE49-F238E27FC236}">
                <a16:creationId xmlns:a16="http://schemas.microsoft.com/office/drawing/2014/main" id="{3C902BD9-4BC4-9973-8CE9-B2D27E887891}"/>
              </a:ext>
            </a:extLst>
          </p:cNvPr>
          <p:cNvSpPr txBox="1"/>
          <p:nvPr/>
        </p:nvSpPr>
        <p:spPr>
          <a:xfrm>
            <a:off x="4054661" y="575539"/>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pic>
        <p:nvPicPr>
          <p:cNvPr id="5" name="Picture 4" descr="A person in a suit and tie&#10;&#10;Description automatically generated">
            <a:extLst>
              <a:ext uri="{FF2B5EF4-FFF2-40B4-BE49-F238E27FC236}">
                <a16:creationId xmlns:a16="http://schemas.microsoft.com/office/drawing/2014/main" id="{A4BE20B1-FEAA-1FA8-F3D8-97122C510C23}"/>
              </a:ext>
            </a:extLst>
          </p:cNvPr>
          <p:cNvPicPr>
            <a:picLocks noChangeAspect="1"/>
          </p:cNvPicPr>
          <p:nvPr/>
        </p:nvPicPr>
        <p:blipFill rotWithShape="1">
          <a:blip r:embed="rId2"/>
          <a:srcRect t="3999" b="23595"/>
          <a:stretch/>
        </p:blipFill>
        <p:spPr>
          <a:xfrm>
            <a:off x="1618724" y="1981849"/>
            <a:ext cx="1696720" cy="1842763"/>
          </a:xfrm>
          <a:prstGeom prst="rect">
            <a:avLst/>
          </a:prstGeom>
        </p:spPr>
      </p:pic>
      <p:sp>
        <p:nvSpPr>
          <p:cNvPr id="7" name="TextBox 6">
            <a:extLst>
              <a:ext uri="{FF2B5EF4-FFF2-40B4-BE49-F238E27FC236}">
                <a16:creationId xmlns:a16="http://schemas.microsoft.com/office/drawing/2014/main" id="{EE0F9E69-5DD2-1CE7-A668-1A8B73C293C6}"/>
              </a:ext>
            </a:extLst>
          </p:cNvPr>
          <p:cNvSpPr txBox="1"/>
          <p:nvPr/>
        </p:nvSpPr>
        <p:spPr>
          <a:xfrm>
            <a:off x="3628762" y="1999521"/>
            <a:ext cx="7628518" cy="1785104"/>
          </a:xfrm>
          <a:prstGeom prst="rect">
            <a:avLst/>
          </a:prstGeom>
          <a:noFill/>
        </p:spPr>
        <p:txBody>
          <a:bodyPr wrap="square">
            <a:spAutoFit/>
          </a:bodyPr>
          <a:lstStyle/>
          <a:p>
            <a:pPr algn="l"/>
            <a:r>
              <a:rPr lang="en-US" sz="2000" b="1" dirty="0">
                <a:cs typeface="Arial"/>
              </a:rPr>
              <a:t>Chen Lequn</a:t>
            </a:r>
          </a:p>
          <a:p>
            <a:pPr algn="l"/>
            <a:r>
              <a:rPr lang="en-US" sz="1800" i="1" dirty="0">
                <a:cs typeface="Arial"/>
              </a:rPr>
              <a:t>PhD candidate</a:t>
            </a:r>
          </a:p>
          <a:p>
            <a:pPr algn="l"/>
            <a:r>
              <a:rPr lang="en-US" dirty="0">
                <a:cs typeface="Arial"/>
              </a:rPr>
              <a:t>Advanced Remanufacturing and Technology Centre (ARTC), A*STAR, Singapore </a:t>
            </a:r>
          </a:p>
          <a:p>
            <a:pPr algn="l"/>
            <a:r>
              <a:rPr lang="en-US" sz="1800" dirty="0">
                <a:cs typeface="Arial"/>
              </a:rPr>
              <a:t>School of Mechanical and Aerospace Engineering</a:t>
            </a:r>
          </a:p>
          <a:p>
            <a:pPr algn="l"/>
            <a:r>
              <a:rPr lang="en-US" sz="1800" dirty="0">
                <a:cs typeface="Arial"/>
              </a:rPr>
              <a:t>Nanyang Technological University, Singapore</a:t>
            </a:r>
          </a:p>
          <a:p>
            <a:pPr algn="l"/>
            <a:r>
              <a:rPr lang="en-US" sz="1800" dirty="0">
                <a:cs typeface="Arial"/>
              </a:rPr>
              <a:t>Contact: </a:t>
            </a:r>
            <a:r>
              <a:rPr lang="en-US" sz="1800" dirty="0">
                <a:solidFill>
                  <a:srgbClr val="0070C0"/>
                </a:solidFill>
                <a:cs typeface="Arial"/>
                <a:hlinkClick r:id="rId3">
                  <a:extLst>
                    <a:ext uri="{A12FA001-AC4F-418D-AE19-62706E023703}">
                      <ahyp:hlinkClr xmlns:ahyp="http://schemas.microsoft.com/office/drawing/2018/hyperlinkcolor" val="tx"/>
                    </a:ext>
                  </a:extLst>
                </a:hlinkClick>
              </a:rPr>
              <a:t>chen1470@e.ntu.edu.sg</a:t>
            </a:r>
            <a:endParaRPr lang="en-US" sz="1800" dirty="0">
              <a:solidFill>
                <a:srgbClr val="0070C0"/>
              </a:solidFill>
              <a:cs typeface="Arial"/>
            </a:endParaRPr>
          </a:p>
        </p:txBody>
      </p:sp>
      <p:pic>
        <p:nvPicPr>
          <p:cNvPr id="11" name="Graphic 10">
            <a:extLst>
              <a:ext uri="{FF2B5EF4-FFF2-40B4-BE49-F238E27FC236}">
                <a16:creationId xmlns:a16="http://schemas.microsoft.com/office/drawing/2014/main" id="{45A2E5B4-A7B9-82F4-177D-568EFE47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242" y="4010867"/>
            <a:ext cx="1600200" cy="1600200"/>
          </a:xfrm>
          <a:prstGeom prst="rect">
            <a:avLst/>
          </a:prstGeom>
        </p:spPr>
      </p:pic>
      <p:pic>
        <p:nvPicPr>
          <p:cNvPr id="13" name="Picture 12" descr="A blue square with white letters&#10;&#10;Description automatically generated">
            <a:extLst>
              <a:ext uri="{FF2B5EF4-FFF2-40B4-BE49-F238E27FC236}">
                <a16:creationId xmlns:a16="http://schemas.microsoft.com/office/drawing/2014/main" id="{C70DD7BA-AA83-D536-96F5-C214461A9F9E}"/>
              </a:ext>
            </a:extLst>
          </p:cNvPr>
          <p:cNvPicPr>
            <a:picLocks noChangeAspect="1"/>
          </p:cNvPicPr>
          <p:nvPr/>
        </p:nvPicPr>
        <p:blipFill rotWithShape="1">
          <a:blip r:embed="rId6"/>
          <a:srcRect l="27638" t="12717" r="30729" b="7662"/>
          <a:stretch/>
        </p:blipFill>
        <p:spPr>
          <a:xfrm>
            <a:off x="6386862" y="5699559"/>
            <a:ext cx="568960" cy="572134"/>
          </a:xfrm>
          <a:prstGeom prst="rect">
            <a:avLst/>
          </a:prstGeom>
        </p:spPr>
      </p:pic>
      <p:pic>
        <p:nvPicPr>
          <p:cNvPr id="17" name="Picture 16" descr="A qr code with a cartoon character&#10;&#10;Description automatically generated">
            <a:extLst>
              <a:ext uri="{FF2B5EF4-FFF2-40B4-BE49-F238E27FC236}">
                <a16:creationId xmlns:a16="http://schemas.microsoft.com/office/drawing/2014/main" id="{CF0A82F4-9882-DB9E-2552-E6D5CF65949F}"/>
              </a:ext>
            </a:extLst>
          </p:cNvPr>
          <p:cNvPicPr>
            <a:picLocks noChangeAspect="1"/>
          </p:cNvPicPr>
          <p:nvPr/>
        </p:nvPicPr>
        <p:blipFill rotWithShape="1">
          <a:blip r:embed="rId7"/>
          <a:srcRect l="17710" t="29882" r="16294" b="23245"/>
          <a:stretch/>
        </p:blipFill>
        <p:spPr>
          <a:xfrm>
            <a:off x="7845129" y="4051577"/>
            <a:ext cx="1467315" cy="1417314"/>
          </a:xfrm>
          <a:prstGeom prst="rect">
            <a:avLst/>
          </a:prstGeom>
        </p:spPr>
      </p:pic>
      <p:pic>
        <p:nvPicPr>
          <p:cNvPr id="19" name="Picture 18" descr="A green square with white speech bubbles&#10;&#10;Description automatically generated">
            <a:extLst>
              <a:ext uri="{FF2B5EF4-FFF2-40B4-BE49-F238E27FC236}">
                <a16:creationId xmlns:a16="http://schemas.microsoft.com/office/drawing/2014/main" id="{620E70AE-1E12-8FED-F81D-CBC04F75D386}"/>
              </a:ext>
            </a:extLst>
          </p:cNvPr>
          <p:cNvPicPr>
            <a:picLocks noChangeAspect="1"/>
          </p:cNvPicPr>
          <p:nvPr/>
        </p:nvPicPr>
        <p:blipFill>
          <a:blip r:embed="rId8"/>
          <a:stretch>
            <a:fillRect/>
          </a:stretch>
        </p:blipFill>
        <p:spPr>
          <a:xfrm>
            <a:off x="8134891" y="5722235"/>
            <a:ext cx="983539" cy="491770"/>
          </a:xfrm>
          <a:prstGeom prst="rect">
            <a:avLst/>
          </a:prstGeom>
        </p:spPr>
      </p:pic>
      <p:pic>
        <p:nvPicPr>
          <p:cNvPr id="21" name="Picture 20" descr="A qr code on a white background&#10;&#10;Description automatically generated">
            <a:extLst>
              <a:ext uri="{FF2B5EF4-FFF2-40B4-BE49-F238E27FC236}">
                <a16:creationId xmlns:a16="http://schemas.microsoft.com/office/drawing/2014/main" id="{B324669B-E8B6-AC6B-51A3-1919D45AA2BC}"/>
              </a:ext>
            </a:extLst>
          </p:cNvPr>
          <p:cNvPicPr>
            <a:picLocks noChangeAspect="1"/>
          </p:cNvPicPr>
          <p:nvPr/>
        </p:nvPicPr>
        <p:blipFill rotWithShape="1">
          <a:blip r:embed="rId9"/>
          <a:srcRect l="28601" t="47407" r="27943" b="31852"/>
          <a:stretch/>
        </p:blipFill>
        <p:spPr>
          <a:xfrm>
            <a:off x="9720552" y="4010867"/>
            <a:ext cx="1481365" cy="1571145"/>
          </a:xfrm>
          <a:prstGeom prst="rect">
            <a:avLst/>
          </a:prstGeom>
        </p:spPr>
      </p:pic>
      <p:pic>
        <p:nvPicPr>
          <p:cNvPr id="23" name="Picture 22" descr="A green square with a phone in a circle and a speech bubble&#10;&#10;Description automatically generated">
            <a:extLst>
              <a:ext uri="{FF2B5EF4-FFF2-40B4-BE49-F238E27FC236}">
                <a16:creationId xmlns:a16="http://schemas.microsoft.com/office/drawing/2014/main" id="{4F047286-3C4D-56F5-FED1-09395C76CB6D}"/>
              </a:ext>
            </a:extLst>
          </p:cNvPr>
          <p:cNvPicPr>
            <a:picLocks noChangeAspect="1"/>
          </p:cNvPicPr>
          <p:nvPr/>
        </p:nvPicPr>
        <p:blipFill>
          <a:blip r:embed="rId10"/>
          <a:stretch>
            <a:fillRect/>
          </a:stretch>
        </p:blipFill>
        <p:spPr>
          <a:xfrm>
            <a:off x="10155259" y="5682053"/>
            <a:ext cx="701781" cy="572134"/>
          </a:xfrm>
          <a:prstGeom prst="rect">
            <a:avLst/>
          </a:prstGeom>
        </p:spPr>
      </p:pic>
      <p:sp>
        <p:nvSpPr>
          <p:cNvPr id="24" name="TextBox 23">
            <a:extLst>
              <a:ext uri="{FF2B5EF4-FFF2-40B4-BE49-F238E27FC236}">
                <a16:creationId xmlns:a16="http://schemas.microsoft.com/office/drawing/2014/main" id="{EE4C8DDB-F697-6F7E-F487-7F6F01176F03}"/>
              </a:ext>
            </a:extLst>
          </p:cNvPr>
          <p:cNvSpPr txBox="1"/>
          <p:nvPr/>
        </p:nvSpPr>
        <p:spPr>
          <a:xfrm>
            <a:off x="2089323" y="4575568"/>
            <a:ext cx="3408232" cy="369332"/>
          </a:xfrm>
          <a:prstGeom prst="rect">
            <a:avLst/>
          </a:prstGeom>
          <a:noFill/>
        </p:spPr>
        <p:txBody>
          <a:bodyPr wrap="square">
            <a:spAutoFit/>
          </a:bodyPr>
          <a:lstStyle/>
          <a:p>
            <a:pPr algn="ctr"/>
            <a:r>
              <a:rPr lang="en-SG" b="1" dirty="0">
                <a:solidFill>
                  <a:schemeClr val="tx1">
                    <a:lumMod val="85000"/>
                    <a:lumOff val="15000"/>
                  </a:schemeClr>
                </a:solidFill>
              </a:rPr>
              <a:t>Feel free to connect!</a:t>
            </a:r>
            <a:endParaRPr lang="en-SG" altLang="zh-CN"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67626" y="876828"/>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83570" y="876828"/>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9"/>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40"/>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41"/>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2"/>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3"/>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4"/>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5"/>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6"/>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7"/>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8"/>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9"/>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50"/>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51"/>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2"/>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3"/>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4"/>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5"/>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6"/>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7"/>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8"/>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9"/>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60"/>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61"/>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6"/>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7"/>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8"/>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9"/>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20"/>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21"/>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2"/>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3"/>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4"/>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5"/>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6"/>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7"/>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8"/>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9"/>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30"/>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31"/>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2"/>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3"/>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4"/>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5"/>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6"/>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7"/>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8"/>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60664" y="1693378"/>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83570" y="1699162"/>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78163" y="386951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87880" y="3872550"/>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71201" y="4684985"/>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83570" y="4684984"/>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71201" y="310179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494107" y="310757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62" name="TextBox 105">
            <a:extLst>
              <a:ext uri="{FF2B5EF4-FFF2-40B4-BE49-F238E27FC236}">
                <a16:creationId xmlns:a16="http://schemas.microsoft.com/office/drawing/2014/main" id="{B84075A6-40B0-3073-3D25-C1FFAC22F945}"/>
              </a:ext>
            </a:extLst>
          </p:cNvPr>
          <p:cNvSpPr txBox="1">
            <a:spLocks noChangeArrowheads="1"/>
          </p:cNvSpPr>
          <p:nvPr>
            <p:custDataLst>
              <p:tags r:id="rId14"/>
            </p:custDataLst>
          </p:nvPr>
        </p:nvSpPr>
        <p:spPr bwMode="auto">
          <a:xfrm>
            <a:off x="5160664" y="240577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Dimensionality reduction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3" name="文本框 100">
            <a:extLst>
              <a:ext uri="{FF2B5EF4-FFF2-40B4-BE49-F238E27FC236}">
                <a16:creationId xmlns:a16="http://schemas.microsoft.com/office/drawing/2014/main" id="{E645BD92-D8B3-C361-AC3F-6F7399CAA6C1}"/>
              </a:ext>
            </a:extLst>
          </p:cNvPr>
          <p:cNvSpPr txBox="1"/>
          <p:nvPr>
            <p:custDataLst>
              <p:tags r:id="rId15"/>
            </p:custDataLst>
          </p:nvPr>
        </p:nvSpPr>
        <p:spPr>
          <a:xfrm>
            <a:off x="4483570" y="241155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5</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17709" y="831310"/>
            <a:ext cx="9059749" cy="366957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3">
            <a:extLst>
              <a:ext uri="{FF2B5EF4-FFF2-40B4-BE49-F238E27FC236}">
                <a16:creationId xmlns:a16="http://schemas.microsoft.com/office/drawing/2014/main" id="{1C1C3236-9824-7A87-EA94-9B9AD2A949B1}"/>
              </a:ext>
            </a:extLst>
          </p:cNvPr>
          <p:cNvSpPr>
            <a:spLocks noChangeArrowheads="1"/>
          </p:cNvSpPr>
          <p:nvPr/>
        </p:nvSpPr>
        <p:spPr bwMode="auto">
          <a:xfrm>
            <a:off x="1828800" y="1148362"/>
            <a:ext cx="8016240" cy="2774542"/>
          </a:xfrm>
          <a:prstGeom prst="rect">
            <a:avLst/>
          </a:prstGeom>
          <a:noFill/>
          <a:ln>
            <a:noFill/>
          </a:ln>
          <a:effectLst/>
        </p:spPr>
        <p:txBody>
          <a:bodyPr vert="horz" wrap="square" lIns="0" tIns="0" rIns="0" bIns="0" numCol="1" anchor="ctr" anchorCtr="0" compatLnSpc="1">
            <a:prstTxWarp prst="textNoShape">
              <a:avLst/>
            </a:prstTxWarp>
            <a:spAutoFit/>
          </a:bodyPr>
          <a:lstStyle/>
          <a:p>
            <a:r>
              <a:rPr lang="en-US" altLang="zh-CN" sz="2400" b="1" dirty="0">
                <a:ea typeface="宋体" panose="02010600030101010101" pitchFamily="2" charset="-122"/>
                <a:cs typeface="Arial" panose="020B0604020202020204" pitchFamily="34" charset="0"/>
              </a:rPr>
              <a:t>Names of the bodies</a:t>
            </a:r>
          </a:p>
          <a:p>
            <a:pPr marL="285750" indent="-285750">
              <a:lnSpc>
                <a:spcPct val="150000"/>
              </a:lnSpc>
              <a:spcAft>
                <a:spcPts val="600"/>
              </a:spcAft>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Contains characters from foreign languages: </a:t>
            </a:r>
            <a:r>
              <a:rPr kumimoji="0" lang="en-US" altLang="en-US" sz="2000" b="0" i="0" u="none" strike="noStrike" cap="none" normalizeH="0" baseline="0" dirty="0" err="1">
                <a:ln>
                  <a:noFill/>
                </a:ln>
                <a:solidFill>
                  <a:schemeClr val="tx1"/>
                </a:solidFill>
                <a:effectLst/>
                <a:latin typeface="Arial Unicode MS"/>
                <a:ea typeface="var(--jp-code-font-family)"/>
              </a:rPr>
              <a:t>しっぽ</a:t>
            </a:r>
            <a:r>
              <a:rPr kumimoji="0" lang="en-US" altLang="en-US" sz="1600" b="0" i="0" u="none" strike="noStrike" cap="none" normalizeH="0" baseline="0" dirty="0">
                <a:ln>
                  <a:noFill/>
                </a:ln>
                <a:solidFill>
                  <a:schemeClr val="tx1"/>
                </a:solidFill>
                <a:effectLst/>
              </a:rPr>
              <a:t> , </a:t>
            </a:r>
            <a:r>
              <a:rPr lang="en-US" altLang="en-US" sz="2000" dirty="0" err="1">
                <a:ea typeface="宋体" panose="02010600030101010101" pitchFamily="2" charset="-122"/>
                <a:cs typeface="Arial" panose="020B0604020202020204" pitchFamily="34" charset="0"/>
              </a:rPr>
              <a:t>Piastra</a:t>
            </a:r>
            <a:r>
              <a:rPr lang="en-US" altLang="en-US" sz="2000" dirty="0">
                <a:ea typeface="宋体" panose="02010600030101010101" pitchFamily="2" charset="-122"/>
                <a:cs typeface="Arial" panose="020B0604020202020204" pitchFamily="34" charset="0"/>
              </a:rPr>
              <a:t> (plate), </a:t>
            </a:r>
            <a:r>
              <a:rPr lang="en-US" altLang="en-US" sz="2000" dirty="0" err="1">
                <a:ea typeface="宋体" panose="02010600030101010101" pitchFamily="2" charset="-122"/>
                <a:cs typeface="Arial" panose="020B0604020202020204" pitchFamily="34" charset="0"/>
              </a:rPr>
              <a:t>Vite</a:t>
            </a:r>
            <a:r>
              <a:rPr lang="en-US" altLang="en-US" sz="2000" dirty="0">
                <a:ea typeface="宋体" panose="02010600030101010101" pitchFamily="2" charset="-122"/>
                <a:cs typeface="Arial" panose="020B0604020202020204" pitchFamily="34" charset="0"/>
              </a:rPr>
              <a:t> </a:t>
            </a:r>
            <a:r>
              <a:rPr lang="en-US" altLang="en-US" sz="2000" dirty="0" err="1">
                <a:ea typeface="宋体" panose="02010600030101010101" pitchFamily="2" charset="-122"/>
                <a:cs typeface="Arial" panose="020B0604020202020204" pitchFamily="34" charset="0"/>
              </a:rPr>
              <a:t>Piedino</a:t>
            </a:r>
            <a:r>
              <a:rPr lang="en-US" altLang="en-US" sz="2000" dirty="0">
                <a:ea typeface="宋体" panose="02010600030101010101" pitchFamily="2" charset="-122"/>
                <a:cs typeface="Arial" panose="020B0604020202020204" pitchFamily="34" charset="0"/>
              </a:rPr>
              <a:t> (Foot screw)</a:t>
            </a:r>
          </a:p>
          <a:p>
            <a:pPr marL="285750" indent="-285750">
              <a:lnSpc>
                <a:spcPct val="150000"/>
              </a:lnSpc>
              <a:spcAft>
                <a:spcPts val="60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Easy to </a:t>
            </a:r>
            <a:r>
              <a:rPr lang="en-US" altLang="en-US" sz="2000" dirty="0">
                <a:latin typeface="Arial" panose="020B0604020202020204" pitchFamily="34" charset="0"/>
              </a:rPr>
              <a:t>understand names: </a:t>
            </a:r>
            <a:r>
              <a:rPr kumimoji="0" lang="en-US" altLang="en-US" sz="2000" b="0" i="0" u="none" strike="noStrike" cap="none" normalizeH="0" baseline="0" dirty="0" err="1">
                <a:ln>
                  <a:noFill/>
                </a:ln>
                <a:solidFill>
                  <a:schemeClr val="tx1"/>
                </a:solidFill>
                <a:effectLst/>
                <a:latin typeface="Arial" panose="020B0604020202020204" pitchFamily="34" charset="0"/>
              </a:rPr>
              <a:t>leg_motor</a:t>
            </a:r>
            <a:r>
              <a:rPr kumimoji="0" lang="en-US" altLang="en-US" sz="2000" b="0" i="0" u="none" strike="noStrike" cap="none" normalizeH="0" baseline="0" dirty="0">
                <a:ln>
                  <a:noFill/>
                </a:ln>
                <a:solidFill>
                  <a:schemeClr val="tx1"/>
                </a:solidFill>
                <a:effectLst/>
                <a:latin typeface="Arial" panose="020B0604020202020204" pitchFamily="34" charset="0"/>
              </a:rPr>
              <a:t>, iron </a:t>
            </a:r>
            <a:r>
              <a:rPr kumimoji="0" lang="en-US" altLang="en-US" sz="2000" b="0" i="0" u="none" strike="noStrike" cap="none" normalizeH="0" baseline="0" dirty="0" err="1">
                <a:ln>
                  <a:noFill/>
                </a:ln>
                <a:solidFill>
                  <a:schemeClr val="tx1"/>
                </a:solidFill>
                <a:effectLst/>
                <a:latin typeface="Arial" panose="020B0604020202020204" pitchFamily="34" charset="0"/>
              </a:rPr>
              <a:t>cardin</a:t>
            </a:r>
            <a:r>
              <a:rPr lang="en-US" altLang="en-US" sz="2000" dirty="0">
                <a:latin typeface="Arial" panose="020B0604020202020204" pitchFamily="34" charset="0"/>
              </a:rPr>
              <a:t>, Brass Pattern, L-</a:t>
            </a:r>
            <a:r>
              <a:rPr lang="en-US" altLang="en-US" sz="2000" dirty="0" err="1">
                <a:latin typeface="Arial" panose="020B0604020202020204" pitchFamily="34" charset="0"/>
              </a:rPr>
              <a:t>Bracket,screw</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spcAft>
                <a:spcPts val="600"/>
              </a:spcAft>
              <a:buFont typeface="Wingdings" panose="05000000000000000000" pitchFamily="2" charset="2"/>
              <a:buChar char="q"/>
            </a:pPr>
            <a:r>
              <a:rPr lang="en-US" altLang="en-US" sz="2000" dirty="0">
                <a:latin typeface="Arial" panose="020B0604020202020204" pitchFamily="34" charset="0"/>
              </a:rPr>
              <a:t>Some abstract names: Body10, Body59, Body2,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58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292662"/>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61440" y="894080"/>
            <a:ext cx="10668000" cy="4267200"/>
          </a:xfrm>
          <a:prstGeom prst="rect">
            <a:avLst/>
          </a:prstGeom>
        </p:spPr>
      </p:pic>
    </p:spTree>
    <p:extLst>
      <p:ext uri="{BB962C8B-B14F-4D97-AF65-F5344CB8AC3E}">
        <p14:creationId xmlns:p14="http://schemas.microsoft.com/office/powerpoint/2010/main" val="22781487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14012</TotalTime>
  <Words>2780</Words>
  <Application>Microsoft Office PowerPoint</Application>
  <PresentationFormat>Widescreen</PresentationFormat>
  <Paragraphs>226</Paragraphs>
  <Slides>26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103</cp:revision>
  <dcterms:created xsi:type="dcterms:W3CDTF">2021-02-17T02:31:40Z</dcterms:created>
  <dcterms:modified xsi:type="dcterms:W3CDTF">2023-08-15T22:45:35Z</dcterms:modified>
</cp:coreProperties>
</file>